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824" r:id="rId2"/>
  </p:sldMasterIdLst>
  <p:sldIdLst>
    <p:sldId id="256" r:id="rId3"/>
    <p:sldId id="257" r:id="rId4"/>
    <p:sldId id="258" r:id="rId5"/>
    <p:sldId id="259" r:id="rId6"/>
    <p:sldId id="262" r:id="rId7"/>
    <p:sldId id="260" r:id="rId8"/>
    <p:sldId id="261" r:id="rId9"/>
    <p:sldId id="263" r:id="rId10"/>
    <p:sldId id="267" r:id="rId11"/>
    <p:sldId id="264" r:id="rId12"/>
    <p:sldId id="270" r:id="rId13"/>
    <p:sldId id="268" r:id="rId14"/>
    <p:sldId id="269" r:id="rId15"/>
    <p:sldId id="271" r:id="rId16"/>
    <p:sldId id="265" r:id="rId17"/>
    <p:sldId id="266" r:id="rId18"/>
    <p:sldId id="272"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5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EDDD6F9-B0D2-42F9-AC0D-2AACCDAE0F8A}" type="datetimeFigureOut">
              <a:rPr lang="es-CL" smtClean="0"/>
              <a:t>16-04-2018</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3180664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EDDD6F9-B0D2-42F9-AC0D-2AACCDAE0F8A}" type="datetimeFigureOut">
              <a:rPr lang="es-CL" smtClean="0"/>
              <a:t>16-04-2018</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263974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FEDDD6F9-B0D2-42F9-AC0D-2AACCDAE0F8A}" type="datetimeFigureOut">
              <a:rPr lang="es-CL" smtClean="0"/>
              <a:t>16-04-2018</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1725991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EDDD6F9-B0D2-42F9-AC0D-2AACCDAE0F8A}" type="datetimeFigureOut">
              <a:rPr lang="es-CL" smtClean="0"/>
              <a:t>16-04-2018</a:t>
            </a:fld>
            <a:endParaRPr lang="es-CL"/>
          </a:p>
        </p:txBody>
      </p:sp>
      <p:sp>
        <p:nvSpPr>
          <p:cNvPr id="5" name="Footer Placeholder 4"/>
          <p:cNvSpPr>
            <a:spLocks noGrp="1"/>
          </p:cNvSpPr>
          <p:nvPr>
            <p:ph type="ftr" sz="quarter" idx="11"/>
          </p:nvPr>
        </p:nvSpPr>
        <p:spPr/>
        <p:txBody>
          <a:bodyPr/>
          <a:lstStyle/>
          <a:p>
            <a:endParaRPr lang="es-C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2190098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EDDD6F9-B0D2-42F9-AC0D-2AACCDAE0F8A}" type="datetimeFigureOut">
              <a:rPr lang="es-CL" smtClean="0"/>
              <a:t>16-04-2018</a:t>
            </a:fld>
            <a:endParaRPr lang="es-CL"/>
          </a:p>
        </p:txBody>
      </p:sp>
      <p:sp>
        <p:nvSpPr>
          <p:cNvPr id="5" name="Footer Placeholder 4"/>
          <p:cNvSpPr>
            <a:spLocks noGrp="1"/>
          </p:cNvSpPr>
          <p:nvPr>
            <p:ph type="ftr" sz="quarter" idx="11"/>
          </p:nvPr>
        </p:nvSpPr>
        <p:spPr/>
        <p:txBody>
          <a:bodyPr/>
          <a:lstStyle/>
          <a:p>
            <a:endParaRPr lang="es-C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1728593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FEDDD6F9-B0D2-42F9-AC0D-2AACCDAE0F8A}" type="datetimeFigureOut">
              <a:rPr lang="es-CL" smtClean="0"/>
              <a:t>16-04-2018</a:t>
            </a:fld>
            <a:endParaRPr lang="es-CL"/>
          </a:p>
        </p:txBody>
      </p:sp>
      <p:sp>
        <p:nvSpPr>
          <p:cNvPr id="5" name="Footer Placeholder 4"/>
          <p:cNvSpPr>
            <a:spLocks noGrp="1"/>
          </p:cNvSpPr>
          <p:nvPr>
            <p:ph type="ftr" sz="quarter" idx="11"/>
          </p:nvPr>
        </p:nvSpPr>
        <p:spPr/>
        <p:txBody>
          <a:bodyPr/>
          <a:lstStyle/>
          <a:p>
            <a:endParaRPr lang="es-C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4062960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EDDD6F9-B0D2-42F9-AC0D-2AACCDAE0F8A}" type="datetimeFigureOut">
              <a:rPr lang="es-CL" smtClean="0"/>
              <a:t>16-04-2018</a:t>
            </a:fld>
            <a:endParaRPr lang="es-CL"/>
          </a:p>
        </p:txBody>
      </p:sp>
      <p:sp>
        <p:nvSpPr>
          <p:cNvPr id="6" name="Footer Placeholder 5"/>
          <p:cNvSpPr>
            <a:spLocks noGrp="1"/>
          </p:cNvSpPr>
          <p:nvPr>
            <p:ph type="ftr" sz="quarter" idx="11"/>
          </p:nvPr>
        </p:nvSpPr>
        <p:spPr/>
        <p:txBody>
          <a:bodyPr/>
          <a:lstStyle/>
          <a:p>
            <a:endParaRPr lang="es-C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2326523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EDDD6F9-B0D2-42F9-AC0D-2AACCDAE0F8A}" type="datetimeFigureOut">
              <a:rPr lang="es-CL" smtClean="0"/>
              <a:t>16-04-2018</a:t>
            </a:fld>
            <a:endParaRPr lang="es-CL"/>
          </a:p>
        </p:txBody>
      </p:sp>
      <p:sp>
        <p:nvSpPr>
          <p:cNvPr id="8" name="Footer Placeholder 7"/>
          <p:cNvSpPr>
            <a:spLocks noGrp="1"/>
          </p:cNvSpPr>
          <p:nvPr>
            <p:ph type="ftr" sz="quarter" idx="11"/>
          </p:nvPr>
        </p:nvSpPr>
        <p:spPr/>
        <p:txBody>
          <a:bodyPr/>
          <a:lstStyle/>
          <a:p>
            <a:endParaRPr lang="es-C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3006136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EDDD6F9-B0D2-42F9-AC0D-2AACCDAE0F8A}" type="datetimeFigureOut">
              <a:rPr lang="es-CL" smtClean="0"/>
              <a:t>16-04-2018</a:t>
            </a:fld>
            <a:endParaRPr lang="es-CL"/>
          </a:p>
        </p:txBody>
      </p:sp>
      <p:sp>
        <p:nvSpPr>
          <p:cNvPr id="4" name="Footer Placeholder 3"/>
          <p:cNvSpPr>
            <a:spLocks noGrp="1"/>
          </p:cNvSpPr>
          <p:nvPr>
            <p:ph type="ftr" sz="quarter" idx="11"/>
          </p:nvPr>
        </p:nvSpPr>
        <p:spPr/>
        <p:txBody>
          <a:bodyPr/>
          <a:lstStyle/>
          <a:p>
            <a:endParaRPr lang="es-C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48186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DDD6F9-B0D2-42F9-AC0D-2AACCDAE0F8A}" type="datetimeFigureOut">
              <a:rPr lang="es-CL" smtClean="0"/>
              <a:t>16-04-2018</a:t>
            </a:fld>
            <a:endParaRPr lang="es-CL"/>
          </a:p>
        </p:txBody>
      </p:sp>
      <p:sp>
        <p:nvSpPr>
          <p:cNvPr id="3" name="Footer Placeholder 2"/>
          <p:cNvSpPr>
            <a:spLocks noGrp="1"/>
          </p:cNvSpPr>
          <p:nvPr>
            <p:ph type="ftr" sz="quarter" idx="11"/>
          </p:nvPr>
        </p:nvSpPr>
        <p:spPr/>
        <p:txBody>
          <a:bodyPr/>
          <a:lstStyle/>
          <a:p>
            <a:endParaRPr lang="es-C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2619898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FEDDD6F9-B0D2-42F9-AC0D-2AACCDAE0F8A}" type="datetimeFigureOut">
              <a:rPr lang="es-CL" smtClean="0"/>
              <a:t>16-04-2018</a:t>
            </a:fld>
            <a:endParaRPr lang="es-CL"/>
          </a:p>
        </p:txBody>
      </p:sp>
      <p:sp>
        <p:nvSpPr>
          <p:cNvPr id="6" name="Footer Placeholder 5"/>
          <p:cNvSpPr>
            <a:spLocks noGrp="1"/>
          </p:cNvSpPr>
          <p:nvPr>
            <p:ph type="ftr" sz="quarter" idx="11"/>
          </p:nvPr>
        </p:nvSpPr>
        <p:spPr/>
        <p:txBody>
          <a:bodyPr/>
          <a:lstStyle/>
          <a:p>
            <a:endParaRPr lang="es-C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3671783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EDDD6F9-B0D2-42F9-AC0D-2AACCDAE0F8A}" type="datetimeFigureOut">
              <a:rPr lang="es-CL" smtClean="0"/>
              <a:t>16-04-2018</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3679380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FEDDD6F9-B0D2-42F9-AC0D-2AACCDAE0F8A}" type="datetimeFigureOut">
              <a:rPr lang="es-CL" smtClean="0"/>
              <a:t>16-04-2018</a:t>
            </a:fld>
            <a:endParaRPr lang="es-CL"/>
          </a:p>
        </p:txBody>
      </p:sp>
      <p:sp>
        <p:nvSpPr>
          <p:cNvPr id="6" name="Footer Placeholder 5"/>
          <p:cNvSpPr>
            <a:spLocks noGrp="1"/>
          </p:cNvSpPr>
          <p:nvPr>
            <p:ph type="ftr" sz="quarter" idx="11"/>
          </p:nvPr>
        </p:nvSpPr>
        <p:spPr/>
        <p:txBody>
          <a:bodyPr/>
          <a:lstStyle/>
          <a:p>
            <a:endParaRPr lang="es-C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2117023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FEDDD6F9-B0D2-42F9-AC0D-2AACCDAE0F8A}" type="datetimeFigureOut">
              <a:rPr lang="es-CL" smtClean="0"/>
              <a:t>16-04-2018</a:t>
            </a:fld>
            <a:endParaRPr lang="es-CL"/>
          </a:p>
        </p:txBody>
      </p:sp>
      <p:sp>
        <p:nvSpPr>
          <p:cNvPr id="5" name="Footer Placeholder 4"/>
          <p:cNvSpPr>
            <a:spLocks noGrp="1"/>
          </p:cNvSpPr>
          <p:nvPr>
            <p:ph type="ftr" sz="quarter" idx="11"/>
          </p:nvPr>
        </p:nvSpPr>
        <p:spPr/>
        <p:txBody>
          <a:bodyPr/>
          <a:lstStyle/>
          <a:p>
            <a:endParaRPr lang="es-C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2903880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FEDDD6F9-B0D2-42F9-AC0D-2AACCDAE0F8A}" type="datetimeFigureOut">
              <a:rPr lang="es-CL" smtClean="0"/>
              <a:t>16-04-2018</a:t>
            </a:fld>
            <a:endParaRPr lang="es-CL"/>
          </a:p>
        </p:txBody>
      </p:sp>
      <p:sp>
        <p:nvSpPr>
          <p:cNvPr id="5" name="Footer Placeholder 4"/>
          <p:cNvSpPr>
            <a:spLocks noGrp="1"/>
          </p:cNvSpPr>
          <p:nvPr>
            <p:ph type="ftr" sz="quarter" idx="11"/>
          </p:nvPr>
        </p:nvSpPr>
        <p:spPr/>
        <p:txBody>
          <a:bodyPr/>
          <a:lstStyle/>
          <a:p>
            <a:endParaRPr lang="es-C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3C0B388-D99D-42F4-A77C-E79071CEC11F}" type="slidenum">
              <a:rPr lang="es-CL" smtClean="0"/>
              <a:t>‹Nº›</a:t>
            </a:fld>
            <a:endParaRPr lang="es-C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03965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los estilos de texto del patrón</a:t>
            </a:r>
          </a:p>
        </p:txBody>
      </p:sp>
      <p:sp>
        <p:nvSpPr>
          <p:cNvPr id="5" name="Date Placeholder 4"/>
          <p:cNvSpPr>
            <a:spLocks noGrp="1"/>
          </p:cNvSpPr>
          <p:nvPr>
            <p:ph type="dt" sz="half" idx="10"/>
          </p:nvPr>
        </p:nvSpPr>
        <p:spPr/>
        <p:txBody>
          <a:bodyPr/>
          <a:lstStyle/>
          <a:p>
            <a:fld id="{FEDDD6F9-B0D2-42F9-AC0D-2AACCDAE0F8A}" type="datetimeFigureOut">
              <a:rPr lang="es-CL" smtClean="0"/>
              <a:t>16-04-2018</a:t>
            </a:fld>
            <a:endParaRPr lang="es-CL"/>
          </a:p>
        </p:txBody>
      </p:sp>
      <p:sp>
        <p:nvSpPr>
          <p:cNvPr id="6" name="Footer Placeholder 5"/>
          <p:cNvSpPr>
            <a:spLocks noGrp="1"/>
          </p:cNvSpPr>
          <p:nvPr>
            <p:ph type="ftr" sz="quarter" idx="11"/>
          </p:nvPr>
        </p:nvSpPr>
        <p:spPr/>
        <p:txBody>
          <a:bodyPr/>
          <a:lstStyle/>
          <a:p>
            <a:endParaRPr lang="es-C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2965864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los estilos de texto del patrón</a:t>
            </a:r>
          </a:p>
        </p:txBody>
      </p:sp>
      <p:sp>
        <p:nvSpPr>
          <p:cNvPr id="5" name="Date Placeholder 4"/>
          <p:cNvSpPr>
            <a:spLocks noGrp="1"/>
          </p:cNvSpPr>
          <p:nvPr>
            <p:ph type="dt" sz="half" idx="10"/>
          </p:nvPr>
        </p:nvSpPr>
        <p:spPr/>
        <p:txBody>
          <a:bodyPr/>
          <a:lstStyle/>
          <a:p>
            <a:fld id="{FEDDD6F9-B0D2-42F9-AC0D-2AACCDAE0F8A}" type="datetimeFigureOut">
              <a:rPr lang="es-CL" smtClean="0"/>
              <a:t>16-04-2018</a:t>
            </a:fld>
            <a:endParaRPr lang="es-CL"/>
          </a:p>
        </p:txBody>
      </p:sp>
      <p:sp>
        <p:nvSpPr>
          <p:cNvPr id="6" name="Footer Placeholder 5"/>
          <p:cNvSpPr>
            <a:spLocks noGrp="1"/>
          </p:cNvSpPr>
          <p:nvPr>
            <p:ph type="ftr" sz="quarter" idx="11"/>
          </p:nvPr>
        </p:nvSpPr>
        <p:spPr/>
        <p:txBody>
          <a:bodyPr/>
          <a:lstStyle/>
          <a:p>
            <a:endParaRPr lang="es-C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3C0B388-D99D-42F4-A77C-E79071CEC11F}" type="slidenum">
              <a:rPr lang="es-CL" smtClean="0"/>
              <a:t>‹Nº›</a:t>
            </a:fld>
            <a:endParaRPr lang="es-C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463822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los estilos de texto del patrón</a:t>
            </a:r>
          </a:p>
        </p:txBody>
      </p:sp>
      <p:sp>
        <p:nvSpPr>
          <p:cNvPr id="5" name="Date Placeholder 4"/>
          <p:cNvSpPr>
            <a:spLocks noGrp="1"/>
          </p:cNvSpPr>
          <p:nvPr>
            <p:ph type="dt" sz="half" idx="10"/>
          </p:nvPr>
        </p:nvSpPr>
        <p:spPr/>
        <p:txBody>
          <a:bodyPr/>
          <a:lstStyle/>
          <a:p>
            <a:fld id="{FEDDD6F9-B0D2-42F9-AC0D-2AACCDAE0F8A}" type="datetimeFigureOut">
              <a:rPr lang="es-CL" smtClean="0"/>
              <a:t>16-04-2018</a:t>
            </a:fld>
            <a:endParaRPr lang="es-CL"/>
          </a:p>
        </p:txBody>
      </p:sp>
      <p:sp>
        <p:nvSpPr>
          <p:cNvPr id="6" name="Footer Placeholder 5"/>
          <p:cNvSpPr>
            <a:spLocks noGrp="1"/>
          </p:cNvSpPr>
          <p:nvPr>
            <p:ph type="ftr" sz="quarter" idx="11"/>
          </p:nvPr>
        </p:nvSpPr>
        <p:spPr/>
        <p:txBody>
          <a:bodyPr/>
          <a:lstStyle/>
          <a:p>
            <a:endParaRPr lang="es-C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66243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EDDD6F9-B0D2-42F9-AC0D-2AACCDAE0F8A}" type="datetimeFigureOut">
              <a:rPr lang="es-CL" smtClean="0"/>
              <a:t>16-04-2018</a:t>
            </a:fld>
            <a:endParaRPr lang="es-CL"/>
          </a:p>
        </p:txBody>
      </p:sp>
      <p:sp>
        <p:nvSpPr>
          <p:cNvPr id="5" name="Footer Placeholder 4"/>
          <p:cNvSpPr>
            <a:spLocks noGrp="1"/>
          </p:cNvSpPr>
          <p:nvPr>
            <p:ph type="ftr" sz="quarter" idx="11"/>
          </p:nvPr>
        </p:nvSpPr>
        <p:spPr/>
        <p:txBody>
          <a:bodyPr/>
          <a:lstStyle/>
          <a:p>
            <a:endParaRPr lang="es-C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1587672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EDDD6F9-B0D2-42F9-AC0D-2AACCDAE0F8A}" type="datetimeFigureOut">
              <a:rPr lang="es-CL" smtClean="0"/>
              <a:t>16-04-2018</a:t>
            </a:fld>
            <a:endParaRPr lang="es-CL"/>
          </a:p>
        </p:txBody>
      </p:sp>
      <p:sp>
        <p:nvSpPr>
          <p:cNvPr id="5" name="Footer Placeholder 4"/>
          <p:cNvSpPr>
            <a:spLocks noGrp="1"/>
          </p:cNvSpPr>
          <p:nvPr>
            <p:ph type="ftr" sz="quarter" idx="11"/>
          </p:nvPr>
        </p:nvSpPr>
        <p:spPr/>
        <p:txBody>
          <a:bodyPr/>
          <a:lstStyle/>
          <a:p>
            <a:endParaRPr lang="es-C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1216707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FEDDD6F9-B0D2-42F9-AC0D-2AACCDAE0F8A}" type="datetimeFigureOut">
              <a:rPr lang="es-CL" smtClean="0"/>
              <a:t>16-04-2018</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2866064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EDDD6F9-B0D2-42F9-AC0D-2AACCDAE0F8A}" type="datetimeFigureOut">
              <a:rPr lang="es-CL" smtClean="0"/>
              <a:t>16-04-2018</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4158547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845127" y="2507550"/>
            <a:ext cx="5156200" cy="368052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0" y="2507550"/>
            <a:ext cx="5181601" cy="368052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FEDDD6F9-B0D2-42F9-AC0D-2AACCDAE0F8A}" type="datetimeFigureOut">
              <a:rPr lang="es-CL" smtClean="0"/>
              <a:t>16-04-2018</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93C0B388-D99D-42F4-A77C-E79071CEC11F}" type="slidenum">
              <a:rPr lang="es-CL" smtClean="0"/>
              <a:t>‹Nº›</a:t>
            </a:fld>
            <a:endParaRPr lang="es-CL"/>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3434337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EDDD6F9-B0D2-42F9-AC0D-2AACCDAE0F8A}" type="datetimeFigureOut">
              <a:rPr lang="es-CL" smtClean="0"/>
              <a:t>16-04-2018</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93C0B388-D99D-42F4-A77C-E79071CEC11F}" type="slidenum">
              <a:rPr lang="es-CL" smtClean="0"/>
              <a:t>‹Nº›</a:t>
            </a:fld>
            <a:endParaRPr lang="es-CL"/>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2045034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DDD6F9-B0D2-42F9-AC0D-2AACCDAE0F8A}" type="datetimeFigureOut">
              <a:rPr lang="es-CL" smtClean="0"/>
              <a:t>16-04-2018</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2408464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FEDDD6F9-B0D2-42F9-AC0D-2AACCDAE0F8A}" type="datetimeFigureOut">
              <a:rPr lang="es-CL" smtClean="0"/>
              <a:t>16-04-2018</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2481257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FEDDD6F9-B0D2-42F9-AC0D-2AACCDAE0F8A}" type="datetimeFigureOut">
              <a:rPr lang="es-CL" smtClean="0"/>
              <a:t>16-04-2018</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93C0B388-D99D-42F4-A77C-E79071CEC11F}" type="slidenum">
              <a:rPr lang="es-CL" smtClean="0"/>
              <a:t>‹Nº›</a:t>
            </a:fld>
            <a:endParaRPr lang="es-CL"/>
          </a:p>
        </p:txBody>
      </p:sp>
    </p:spTree>
    <p:extLst>
      <p:ext uri="{BB962C8B-B14F-4D97-AF65-F5344CB8AC3E}">
        <p14:creationId xmlns:p14="http://schemas.microsoft.com/office/powerpoint/2010/main" val="1726094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FEDDD6F9-B0D2-42F9-AC0D-2AACCDAE0F8A}" type="datetimeFigureOut">
              <a:rPr lang="es-CL" smtClean="0"/>
              <a:t>16-04-2018</a:t>
            </a:fld>
            <a:endParaRPr lang="es-C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s-CL"/>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93C0B388-D99D-42F4-A77C-E79071CEC11F}" type="slidenum">
              <a:rPr lang="es-CL" smtClean="0"/>
              <a:t>‹Nº›</a:t>
            </a:fld>
            <a:endParaRPr lang="es-CL"/>
          </a:p>
        </p:txBody>
      </p:sp>
    </p:spTree>
    <p:extLst>
      <p:ext uri="{BB962C8B-B14F-4D97-AF65-F5344CB8AC3E}">
        <p14:creationId xmlns:p14="http://schemas.microsoft.com/office/powerpoint/2010/main" val="112363633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EDDD6F9-B0D2-42F9-AC0D-2AACCDAE0F8A}" type="datetimeFigureOut">
              <a:rPr lang="es-CL" smtClean="0"/>
              <a:t>16-04-2018</a:t>
            </a:fld>
            <a:endParaRPr lang="es-C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3C0B388-D99D-42F4-A77C-E79071CEC11F}" type="slidenum">
              <a:rPr lang="es-CL" smtClean="0"/>
              <a:t>‹Nº›</a:t>
            </a:fld>
            <a:endParaRPr lang="es-CL"/>
          </a:p>
        </p:txBody>
      </p:sp>
    </p:spTree>
    <p:extLst>
      <p:ext uri="{BB962C8B-B14F-4D97-AF65-F5344CB8AC3E}">
        <p14:creationId xmlns:p14="http://schemas.microsoft.com/office/powerpoint/2010/main" val="97921638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18E6A34-A56E-4683-A0EF-30CDA8FFCA6C}"/>
              </a:ext>
            </a:extLst>
          </p:cNvPr>
          <p:cNvSpPr>
            <a:spLocks noGrp="1"/>
          </p:cNvSpPr>
          <p:nvPr>
            <p:ph type="ctrTitle"/>
          </p:nvPr>
        </p:nvSpPr>
        <p:spPr/>
        <p:txBody>
          <a:bodyPr/>
          <a:lstStyle/>
          <a:p>
            <a:r>
              <a:rPr lang="es-CL" dirty="0"/>
              <a:t>Ordine y el valor de  los clásicos</a:t>
            </a:r>
          </a:p>
        </p:txBody>
      </p:sp>
      <p:sp>
        <p:nvSpPr>
          <p:cNvPr id="3" name="Subtítulo 2">
            <a:extLst>
              <a:ext uri="{FF2B5EF4-FFF2-40B4-BE49-F238E27FC236}">
                <a16:creationId xmlns="" xmlns:a16="http://schemas.microsoft.com/office/drawing/2014/main" id="{8B0F38BB-8CE3-4DD4-B007-BD41C10A9485}"/>
              </a:ext>
            </a:extLst>
          </p:cNvPr>
          <p:cNvSpPr>
            <a:spLocks noGrp="1"/>
          </p:cNvSpPr>
          <p:nvPr>
            <p:ph type="subTitle" idx="1"/>
          </p:nvPr>
        </p:nvSpPr>
        <p:spPr/>
        <p:txBody>
          <a:bodyPr/>
          <a:lstStyle/>
          <a:p>
            <a:endParaRPr lang="es-CL" dirty="0"/>
          </a:p>
        </p:txBody>
      </p:sp>
    </p:spTree>
    <p:extLst>
      <p:ext uri="{BB962C8B-B14F-4D97-AF65-F5344CB8AC3E}">
        <p14:creationId xmlns:p14="http://schemas.microsoft.com/office/powerpoint/2010/main" val="3059635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ADA047A5-F6AC-4B4E-9741-85BA4FE45B05}"/>
              </a:ext>
            </a:extLst>
          </p:cNvPr>
          <p:cNvPicPr>
            <a:picLocks noChangeAspect="1"/>
          </p:cNvPicPr>
          <p:nvPr/>
        </p:nvPicPr>
        <p:blipFill>
          <a:blip r:embed="rId2"/>
          <a:stretch>
            <a:fillRect/>
          </a:stretch>
        </p:blipFill>
        <p:spPr>
          <a:xfrm>
            <a:off x="4726745" y="0"/>
            <a:ext cx="7465255" cy="6858000"/>
          </a:xfrm>
          <a:prstGeom prst="rect">
            <a:avLst/>
          </a:prstGeom>
        </p:spPr>
      </p:pic>
    </p:spTree>
    <p:extLst>
      <p:ext uri="{BB962C8B-B14F-4D97-AF65-F5344CB8AC3E}">
        <p14:creationId xmlns:p14="http://schemas.microsoft.com/office/powerpoint/2010/main" val="3827579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5F08A5E4-BA57-4EE1-A46B-C6BC98F72103}"/>
              </a:ext>
            </a:extLst>
          </p:cNvPr>
          <p:cNvPicPr>
            <a:picLocks noChangeAspect="1"/>
          </p:cNvPicPr>
          <p:nvPr/>
        </p:nvPicPr>
        <p:blipFill rotWithShape="1">
          <a:blip r:embed="rId2"/>
          <a:srcRect b="8307"/>
          <a:stretch/>
        </p:blipFill>
        <p:spPr>
          <a:xfrm>
            <a:off x="2913745" y="-131890"/>
            <a:ext cx="9198538" cy="7461157"/>
          </a:xfrm>
          <a:prstGeom prst="rect">
            <a:avLst/>
          </a:prstGeom>
        </p:spPr>
      </p:pic>
    </p:spTree>
    <p:extLst>
      <p:ext uri="{BB962C8B-B14F-4D97-AF65-F5344CB8AC3E}">
        <p14:creationId xmlns:p14="http://schemas.microsoft.com/office/powerpoint/2010/main" val="1075783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A25F0A10-023D-4D47-BD50-0D51ECD6B0C3}"/>
              </a:ext>
            </a:extLst>
          </p:cNvPr>
          <p:cNvPicPr>
            <a:picLocks noChangeAspect="1"/>
          </p:cNvPicPr>
          <p:nvPr/>
        </p:nvPicPr>
        <p:blipFill rotWithShape="1">
          <a:blip r:embed="rId2"/>
          <a:srcRect l="3071" t="6087" b="6087"/>
          <a:stretch/>
        </p:blipFill>
        <p:spPr>
          <a:xfrm>
            <a:off x="7391744" y="0"/>
            <a:ext cx="4800256" cy="6858000"/>
          </a:xfrm>
          <a:prstGeom prst="rect">
            <a:avLst/>
          </a:prstGeom>
        </p:spPr>
      </p:pic>
      <p:pic>
        <p:nvPicPr>
          <p:cNvPr id="3" name="Imagen 2">
            <a:extLst>
              <a:ext uri="{FF2B5EF4-FFF2-40B4-BE49-F238E27FC236}">
                <a16:creationId xmlns="" xmlns:a16="http://schemas.microsoft.com/office/drawing/2014/main" id="{B6C0D401-B027-4F5E-8B59-7ABA39FED7D7}"/>
              </a:ext>
            </a:extLst>
          </p:cNvPr>
          <p:cNvPicPr>
            <a:picLocks noChangeAspect="1"/>
          </p:cNvPicPr>
          <p:nvPr/>
        </p:nvPicPr>
        <p:blipFill rotWithShape="1">
          <a:blip r:embed="rId3"/>
          <a:srcRect t="5898" r="2805" b="6036"/>
          <a:stretch/>
        </p:blipFill>
        <p:spPr>
          <a:xfrm>
            <a:off x="0" y="0"/>
            <a:ext cx="4659582" cy="6858000"/>
          </a:xfrm>
          <a:prstGeom prst="rect">
            <a:avLst/>
          </a:prstGeom>
        </p:spPr>
      </p:pic>
    </p:spTree>
    <p:extLst>
      <p:ext uri="{BB962C8B-B14F-4D97-AF65-F5344CB8AC3E}">
        <p14:creationId xmlns:p14="http://schemas.microsoft.com/office/powerpoint/2010/main" val="167294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9881ECCD-A1BA-49BB-8D74-0ADB43C40605}"/>
              </a:ext>
            </a:extLst>
          </p:cNvPr>
          <p:cNvPicPr>
            <a:picLocks noChangeAspect="1"/>
          </p:cNvPicPr>
          <p:nvPr/>
        </p:nvPicPr>
        <p:blipFill rotWithShape="1">
          <a:blip r:embed="rId2"/>
          <a:srcRect t="5281" b="9939"/>
          <a:stretch/>
        </p:blipFill>
        <p:spPr>
          <a:xfrm>
            <a:off x="7212035" y="0"/>
            <a:ext cx="4979965" cy="6858000"/>
          </a:xfrm>
          <a:prstGeom prst="rect">
            <a:avLst/>
          </a:prstGeom>
        </p:spPr>
      </p:pic>
      <p:pic>
        <p:nvPicPr>
          <p:cNvPr id="3" name="Imagen 2">
            <a:extLst>
              <a:ext uri="{FF2B5EF4-FFF2-40B4-BE49-F238E27FC236}">
                <a16:creationId xmlns="" xmlns:a16="http://schemas.microsoft.com/office/drawing/2014/main" id="{0768351B-8578-4E3D-976A-F187B541360C}"/>
              </a:ext>
            </a:extLst>
          </p:cNvPr>
          <p:cNvPicPr>
            <a:picLocks noChangeAspect="1"/>
          </p:cNvPicPr>
          <p:nvPr/>
        </p:nvPicPr>
        <p:blipFill rotWithShape="1">
          <a:blip r:embed="rId3"/>
          <a:srcRect l="2679" t="5236" r="-2679" b="14690"/>
          <a:stretch/>
        </p:blipFill>
        <p:spPr>
          <a:xfrm>
            <a:off x="0" y="0"/>
            <a:ext cx="5272594" cy="6858000"/>
          </a:xfrm>
          <a:prstGeom prst="rect">
            <a:avLst/>
          </a:prstGeom>
        </p:spPr>
      </p:pic>
    </p:spTree>
    <p:extLst>
      <p:ext uri="{BB962C8B-B14F-4D97-AF65-F5344CB8AC3E}">
        <p14:creationId xmlns:p14="http://schemas.microsoft.com/office/powerpoint/2010/main" val="1431867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7A89C1-9EB2-4163-AE67-F634C4212427}"/>
              </a:ext>
            </a:extLst>
          </p:cNvPr>
          <p:cNvSpPr>
            <a:spLocks noGrp="1"/>
          </p:cNvSpPr>
          <p:nvPr>
            <p:ph type="title"/>
          </p:nvPr>
        </p:nvSpPr>
        <p:spPr>
          <a:xfrm>
            <a:off x="1856935" y="1988676"/>
            <a:ext cx="9802421" cy="3497724"/>
          </a:xfrm>
        </p:spPr>
        <p:txBody>
          <a:bodyPr>
            <a:normAutofit/>
          </a:bodyPr>
          <a:lstStyle/>
          <a:p>
            <a:r>
              <a:rPr lang="es-CL" sz="4000" dirty="0"/>
              <a:t>Ilustraciones de don Quijote por </a:t>
            </a:r>
            <a:r>
              <a:rPr lang="es-CL" sz="4000" dirty="0" err="1"/>
              <a:t>Gustave</a:t>
            </a:r>
            <a:r>
              <a:rPr lang="es-CL" sz="4000" dirty="0"/>
              <a:t> Doré,  Paolo Picasso y Salvador Dalí</a:t>
            </a:r>
          </a:p>
        </p:txBody>
      </p:sp>
    </p:spTree>
    <p:extLst>
      <p:ext uri="{BB962C8B-B14F-4D97-AF65-F5344CB8AC3E}">
        <p14:creationId xmlns:p14="http://schemas.microsoft.com/office/powerpoint/2010/main" val="3092479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9F3BA7DF-764A-492F-9A32-AC09CFF802C7}"/>
              </a:ext>
            </a:extLst>
          </p:cNvPr>
          <p:cNvPicPr>
            <a:picLocks noChangeAspect="1"/>
          </p:cNvPicPr>
          <p:nvPr/>
        </p:nvPicPr>
        <p:blipFill>
          <a:blip r:embed="rId2"/>
          <a:stretch>
            <a:fillRect/>
          </a:stretch>
        </p:blipFill>
        <p:spPr>
          <a:xfrm>
            <a:off x="6217920" y="10551"/>
            <a:ext cx="5974080" cy="6858000"/>
          </a:xfrm>
          <a:prstGeom prst="rect">
            <a:avLst/>
          </a:prstGeom>
        </p:spPr>
      </p:pic>
    </p:spTree>
    <p:extLst>
      <p:ext uri="{BB962C8B-B14F-4D97-AF65-F5344CB8AC3E}">
        <p14:creationId xmlns:p14="http://schemas.microsoft.com/office/powerpoint/2010/main" val="117909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B05B04A3-9AE6-4E51-ADE6-E6F2B40F692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62287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1F24A2F5-3916-4E08-AE10-21FCEF3B585D}"/>
              </a:ext>
            </a:extLst>
          </p:cNvPr>
          <p:cNvPicPr>
            <a:picLocks noChangeAspect="1"/>
          </p:cNvPicPr>
          <p:nvPr/>
        </p:nvPicPr>
        <p:blipFill>
          <a:blip r:embed="rId2"/>
          <a:stretch>
            <a:fillRect/>
          </a:stretch>
        </p:blipFill>
        <p:spPr>
          <a:xfrm>
            <a:off x="3084331" y="0"/>
            <a:ext cx="6023338" cy="6858000"/>
          </a:xfrm>
          <a:prstGeom prst="rect">
            <a:avLst/>
          </a:prstGeom>
        </p:spPr>
      </p:pic>
    </p:spTree>
    <p:extLst>
      <p:ext uri="{BB962C8B-B14F-4D97-AF65-F5344CB8AC3E}">
        <p14:creationId xmlns:p14="http://schemas.microsoft.com/office/powerpoint/2010/main" val="2723191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35251A51-176D-4EB0-9200-D7E5865779AD}"/>
              </a:ext>
            </a:extLst>
          </p:cNvPr>
          <p:cNvPicPr>
            <a:picLocks noChangeAspect="1"/>
          </p:cNvPicPr>
          <p:nvPr/>
        </p:nvPicPr>
        <p:blipFill>
          <a:blip r:embed="rId2"/>
          <a:stretch>
            <a:fillRect/>
          </a:stretch>
        </p:blipFill>
        <p:spPr>
          <a:xfrm>
            <a:off x="196948" y="30641"/>
            <a:ext cx="11327862" cy="6796718"/>
          </a:xfrm>
          <a:prstGeom prst="rect">
            <a:avLst/>
          </a:prstGeom>
        </p:spPr>
      </p:pic>
    </p:spTree>
    <p:extLst>
      <p:ext uri="{BB962C8B-B14F-4D97-AF65-F5344CB8AC3E}">
        <p14:creationId xmlns:p14="http://schemas.microsoft.com/office/powerpoint/2010/main" val="2633869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15F85D8-6E7B-4830-BA2A-2B04BC1CE793}"/>
              </a:ext>
            </a:extLst>
          </p:cNvPr>
          <p:cNvSpPr>
            <a:spLocks noGrp="1"/>
          </p:cNvSpPr>
          <p:nvPr>
            <p:ph type="title"/>
          </p:nvPr>
        </p:nvSpPr>
        <p:spPr>
          <a:xfrm>
            <a:off x="2494451" y="386862"/>
            <a:ext cx="8911687" cy="1280890"/>
          </a:xfrm>
        </p:spPr>
        <p:txBody>
          <a:bodyPr/>
          <a:lstStyle/>
          <a:p>
            <a:r>
              <a:rPr lang="es-CL" b="1" dirty="0"/>
              <a:t>Boccaccio: Pan y poesía</a:t>
            </a:r>
          </a:p>
        </p:txBody>
      </p:sp>
      <p:sp>
        <p:nvSpPr>
          <p:cNvPr id="3" name="Marcador de contenido 2">
            <a:extLst>
              <a:ext uri="{FF2B5EF4-FFF2-40B4-BE49-F238E27FC236}">
                <a16:creationId xmlns="" xmlns:a16="http://schemas.microsoft.com/office/drawing/2014/main" id="{6A3E52E1-D055-4A11-A075-E61D43688732}"/>
              </a:ext>
            </a:extLst>
          </p:cNvPr>
          <p:cNvSpPr>
            <a:spLocks noGrp="1"/>
          </p:cNvSpPr>
          <p:nvPr>
            <p:ph idx="1"/>
          </p:nvPr>
        </p:nvSpPr>
        <p:spPr>
          <a:xfrm>
            <a:off x="1097280" y="1027306"/>
            <a:ext cx="10621108" cy="5443831"/>
          </a:xfrm>
        </p:spPr>
        <p:txBody>
          <a:bodyPr>
            <a:normAutofit/>
          </a:bodyPr>
          <a:lstStyle/>
          <a:p>
            <a:r>
              <a:rPr lang="es-CL" sz="2400" dirty="0">
                <a:solidFill>
                  <a:schemeClr val="tx1"/>
                </a:solidFill>
              </a:rPr>
              <a:t>Recordemos que Ordine es un estudioso de la cultura clásica y renacentista, y quiere rescatar obras y autores que se están perdiendo en la modernidad</a:t>
            </a:r>
          </a:p>
          <a:p>
            <a:r>
              <a:rPr lang="es-CL" sz="2400" b="1" dirty="0">
                <a:solidFill>
                  <a:schemeClr val="tx1"/>
                </a:solidFill>
              </a:rPr>
              <a:t>Boccaccio</a:t>
            </a:r>
            <a:r>
              <a:rPr lang="es-CL" sz="2400" dirty="0">
                <a:solidFill>
                  <a:schemeClr val="tx1"/>
                </a:solidFill>
              </a:rPr>
              <a:t> (1313-1375) es considerado uno de los padres de la Literatura Italiana, y una de sus principales obras es el DECAMERÓN (cuentos de diez días)</a:t>
            </a:r>
          </a:p>
          <a:p>
            <a:r>
              <a:rPr lang="es-CL" sz="2400" dirty="0">
                <a:solidFill>
                  <a:schemeClr val="tx1"/>
                </a:solidFill>
              </a:rPr>
              <a:t>Uno de los personajes de sus cuentos es un poeta que es cuestionado por dedicarse a buscar tesoros en las fábulas, y no preocuparse por buscar el propio pan. </a:t>
            </a:r>
          </a:p>
          <a:p>
            <a:r>
              <a:rPr lang="es-CL" sz="2400" dirty="0">
                <a:solidFill>
                  <a:schemeClr val="tx1"/>
                </a:solidFill>
              </a:rPr>
              <a:t>La respuesta del poeta es que </a:t>
            </a:r>
            <a:r>
              <a:rPr lang="es-CL" sz="2400" b="1" dirty="0">
                <a:solidFill>
                  <a:schemeClr val="tx1"/>
                </a:solidFill>
              </a:rPr>
              <a:t>no hay contradicción entre el pan y la poesía, pues él puede sobrevivir así y que “No se preocupen si no les he pedido nada, pero no busquen más pan del que necesitan”</a:t>
            </a:r>
          </a:p>
        </p:txBody>
      </p:sp>
    </p:spTree>
    <p:extLst>
      <p:ext uri="{BB962C8B-B14F-4D97-AF65-F5344CB8AC3E}">
        <p14:creationId xmlns:p14="http://schemas.microsoft.com/office/powerpoint/2010/main" val="1543336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C95DA65-109B-4DE7-8837-8A0B11B3C5E5}"/>
              </a:ext>
            </a:extLst>
          </p:cNvPr>
          <p:cNvSpPr>
            <a:spLocks noGrp="1"/>
          </p:cNvSpPr>
          <p:nvPr>
            <p:ph type="title"/>
          </p:nvPr>
        </p:nvSpPr>
        <p:spPr>
          <a:xfrm>
            <a:off x="1988014" y="469366"/>
            <a:ext cx="8911687" cy="1280890"/>
          </a:xfrm>
        </p:spPr>
        <p:txBody>
          <a:bodyPr/>
          <a:lstStyle/>
          <a:p>
            <a:r>
              <a:rPr lang="es-CL" b="1" dirty="0"/>
              <a:t>Entre Locke, García Lorca y Neruda</a:t>
            </a:r>
          </a:p>
        </p:txBody>
      </p:sp>
      <p:sp>
        <p:nvSpPr>
          <p:cNvPr id="3" name="Marcador de contenido 2">
            <a:extLst>
              <a:ext uri="{FF2B5EF4-FFF2-40B4-BE49-F238E27FC236}">
                <a16:creationId xmlns="" xmlns:a16="http://schemas.microsoft.com/office/drawing/2014/main" id="{65283888-E0C7-4FB7-B97F-4294604A5459}"/>
              </a:ext>
            </a:extLst>
          </p:cNvPr>
          <p:cNvSpPr>
            <a:spLocks noGrp="1"/>
          </p:cNvSpPr>
          <p:nvPr>
            <p:ph idx="1"/>
          </p:nvPr>
        </p:nvSpPr>
        <p:spPr>
          <a:xfrm>
            <a:off x="419686" y="1448973"/>
            <a:ext cx="11352627" cy="745588"/>
          </a:xfrm>
        </p:spPr>
        <p:txBody>
          <a:bodyPr>
            <a:normAutofit fontScale="92500"/>
          </a:bodyPr>
          <a:lstStyle/>
          <a:p>
            <a:r>
              <a:rPr lang="es-CL" sz="2400" dirty="0">
                <a:solidFill>
                  <a:schemeClr val="tx1"/>
                </a:solidFill>
              </a:rPr>
              <a:t>Ordine contrapone la visión del filósofo inglés John Locke al valor de la poesía: </a:t>
            </a:r>
          </a:p>
        </p:txBody>
      </p:sp>
      <p:sp>
        <p:nvSpPr>
          <p:cNvPr id="4" name="CuadroTexto 3">
            <a:extLst>
              <a:ext uri="{FF2B5EF4-FFF2-40B4-BE49-F238E27FC236}">
                <a16:creationId xmlns="" xmlns:a16="http://schemas.microsoft.com/office/drawing/2014/main" id="{B3A2B72B-EA7D-41A9-AD05-363D8F07C7C2}"/>
              </a:ext>
            </a:extLst>
          </p:cNvPr>
          <p:cNvSpPr txBox="1"/>
          <p:nvPr/>
        </p:nvSpPr>
        <p:spPr>
          <a:xfrm>
            <a:off x="689317" y="2096086"/>
            <a:ext cx="4867421" cy="1631216"/>
          </a:xfrm>
          <a:prstGeom prst="rect">
            <a:avLst/>
          </a:prstGeom>
          <a:noFill/>
          <a:ln w="28575">
            <a:solidFill>
              <a:srgbClr val="C00000"/>
            </a:solidFill>
          </a:ln>
        </p:spPr>
        <p:txBody>
          <a:bodyPr wrap="square" rtlCol="0">
            <a:spAutoFit/>
          </a:bodyPr>
          <a:lstStyle/>
          <a:p>
            <a:r>
              <a:rPr lang="es-CL" sz="2000" b="1" dirty="0"/>
              <a:t>EMPIRISMO INGLÉS: </a:t>
            </a:r>
            <a:r>
              <a:rPr lang="es-CL" sz="2000" dirty="0"/>
              <a:t>corriente extrema donde sólo es válido aquello comprobable por la percepción, John Locke (1632-1704) es uno de sus fundadores  </a:t>
            </a:r>
          </a:p>
        </p:txBody>
      </p:sp>
      <p:sp>
        <p:nvSpPr>
          <p:cNvPr id="5" name="Flecha: a la derecha 4">
            <a:extLst>
              <a:ext uri="{FF2B5EF4-FFF2-40B4-BE49-F238E27FC236}">
                <a16:creationId xmlns="" xmlns:a16="http://schemas.microsoft.com/office/drawing/2014/main" id="{E0F2D00A-EC49-4428-A822-EF1603D5987D}"/>
              </a:ext>
            </a:extLst>
          </p:cNvPr>
          <p:cNvSpPr/>
          <p:nvPr/>
        </p:nvSpPr>
        <p:spPr>
          <a:xfrm>
            <a:off x="124264" y="2110155"/>
            <a:ext cx="590843" cy="40796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CuadroTexto 5">
            <a:extLst>
              <a:ext uri="{FF2B5EF4-FFF2-40B4-BE49-F238E27FC236}">
                <a16:creationId xmlns="" xmlns:a16="http://schemas.microsoft.com/office/drawing/2014/main" id="{E16707B4-2B5A-4A91-AB36-4F7FE88FDD9A}"/>
              </a:ext>
            </a:extLst>
          </p:cNvPr>
          <p:cNvSpPr txBox="1"/>
          <p:nvPr/>
        </p:nvSpPr>
        <p:spPr>
          <a:xfrm>
            <a:off x="5961183" y="2343448"/>
            <a:ext cx="5406684" cy="1938992"/>
          </a:xfrm>
          <a:prstGeom prst="rect">
            <a:avLst/>
          </a:prstGeom>
          <a:noFill/>
        </p:spPr>
        <p:txBody>
          <a:bodyPr wrap="square" rtlCol="0">
            <a:spAutoFit/>
          </a:bodyPr>
          <a:lstStyle/>
          <a:p>
            <a:r>
              <a:rPr lang="es-CL" sz="2000" b="1" dirty="0"/>
              <a:t>Aplicación práctica del empirismo de Locke en Educación:</a:t>
            </a:r>
          </a:p>
          <a:p>
            <a:r>
              <a:rPr lang="es-CL" sz="2000" dirty="0"/>
              <a:t>“Los padres deberían reprimir cualquier impulso poético en sus hijos, o de otra manera, se genera en ellos repugnancia por los trabajos y oficios de la vida”</a:t>
            </a:r>
          </a:p>
        </p:txBody>
      </p:sp>
      <p:sp>
        <p:nvSpPr>
          <p:cNvPr id="7" name="CuadroTexto 6">
            <a:extLst>
              <a:ext uri="{FF2B5EF4-FFF2-40B4-BE49-F238E27FC236}">
                <a16:creationId xmlns="" xmlns:a16="http://schemas.microsoft.com/office/drawing/2014/main" id="{FC82F5E5-8C80-48C5-A7EB-7926620A8B91}"/>
              </a:ext>
            </a:extLst>
          </p:cNvPr>
          <p:cNvSpPr txBox="1"/>
          <p:nvPr/>
        </p:nvSpPr>
        <p:spPr>
          <a:xfrm>
            <a:off x="1463040" y="4726745"/>
            <a:ext cx="9762978" cy="1815882"/>
          </a:xfrm>
          <a:prstGeom prst="rect">
            <a:avLst/>
          </a:prstGeom>
          <a:noFill/>
        </p:spPr>
        <p:txBody>
          <a:bodyPr wrap="square" rtlCol="0">
            <a:spAutoFit/>
          </a:bodyPr>
          <a:lstStyle/>
          <a:p>
            <a:pPr marL="285750" indent="-285750">
              <a:buFont typeface="Wingdings" panose="05000000000000000000" pitchFamily="2" charset="2"/>
              <a:buChar char="v"/>
            </a:pPr>
            <a:r>
              <a:rPr lang="es-CL" sz="2000" dirty="0"/>
              <a:t>Según Locke, nunca se debe enseñar a alguien aquello que no le dará triunfo. </a:t>
            </a:r>
          </a:p>
          <a:p>
            <a:r>
              <a:rPr lang="es-CL" sz="2400" b="1" dirty="0"/>
              <a:t>“A aquel joven que no tiene talento poético, jamás se le debe hacer leer poesía. Y a quien tiene talento, no se le debe fomentar, pues nada de esto aumenta el patrimonio personal”</a:t>
            </a:r>
          </a:p>
        </p:txBody>
      </p:sp>
    </p:spTree>
    <p:extLst>
      <p:ext uri="{BB962C8B-B14F-4D97-AF65-F5344CB8AC3E}">
        <p14:creationId xmlns:p14="http://schemas.microsoft.com/office/powerpoint/2010/main" val="406193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FBA1EB8D-A0E8-4BFE-A0F2-7961840BE662}"/>
              </a:ext>
            </a:extLst>
          </p:cNvPr>
          <p:cNvSpPr>
            <a:spLocks noGrp="1"/>
          </p:cNvSpPr>
          <p:nvPr>
            <p:ph idx="1"/>
          </p:nvPr>
        </p:nvSpPr>
        <p:spPr>
          <a:xfrm>
            <a:off x="1927274" y="590843"/>
            <a:ext cx="9577338" cy="2152357"/>
          </a:xfrm>
        </p:spPr>
        <p:txBody>
          <a:bodyPr>
            <a:normAutofit/>
          </a:bodyPr>
          <a:lstStyle/>
          <a:p>
            <a:pPr marL="0" indent="0">
              <a:buNone/>
            </a:pPr>
            <a:r>
              <a:rPr lang="es-CL" sz="2400" dirty="0">
                <a:solidFill>
                  <a:schemeClr val="tx1"/>
                </a:solidFill>
              </a:rPr>
              <a:t>En oposición, Ordine cita  Lorca y Neruda, quienes atribuyen a la poesía “valores” como la locura</a:t>
            </a:r>
          </a:p>
          <a:p>
            <a:pPr marL="0" indent="0">
              <a:buNone/>
            </a:pPr>
            <a:r>
              <a:rPr lang="es-CL" sz="2400" b="1" dirty="0">
                <a:solidFill>
                  <a:schemeClr val="tx1"/>
                </a:solidFill>
              </a:rPr>
              <a:t>“Ojalá nos sirva para nutrir ese grano de locura que todos llevamos dentro, que muchos matan para colocarse el odioso monóculo de la pedantería” (p. 67)</a:t>
            </a:r>
          </a:p>
          <a:p>
            <a:pPr marL="0" indent="0">
              <a:buNone/>
            </a:pPr>
            <a:endParaRPr lang="es-CL" sz="2400" b="1" dirty="0">
              <a:solidFill>
                <a:schemeClr val="tx1"/>
              </a:solidFill>
            </a:endParaRPr>
          </a:p>
        </p:txBody>
      </p:sp>
      <p:sp>
        <p:nvSpPr>
          <p:cNvPr id="4" name="CuadroTexto 3">
            <a:extLst>
              <a:ext uri="{FF2B5EF4-FFF2-40B4-BE49-F238E27FC236}">
                <a16:creationId xmlns="" xmlns:a16="http://schemas.microsoft.com/office/drawing/2014/main" id="{B91637AD-48F0-4118-8F35-0578F54F6717}"/>
              </a:ext>
            </a:extLst>
          </p:cNvPr>
          <p:cNvSpPr txBox="1"/>
          <p:nvPr/>
        </p:nvSpPr>
        <p:spPr>
          <a:xfrm>
            <a:off x="1153551" y="2869808"/>
            <a:ext cx="10733649" cy="3108543"/>
          </a:xfrm>
          <a:prstGeom prst="rect">
            <a:avLst/>
          </a:prstGeom>
          <a:noFill/>
        </p:spPr>
        <p:txBody>
          <a:bodyPr wrap="square" rtlCol="0">
            <a:spAutoFit/>
          </a:bodyPr>
          <a:lstStyle/>
          <a:p>
            <a:r>
              <a:rPr lang="es-CL" sz="2800" dirty="0"/>
              <a:t>¿Por qué Ordine se refiere a la locura como un valor?</a:t>
            </a:r>
          </a:p>
          <a:p>
            <a:endParaRPr lang="es-CL" sz="2800" dirty="0"/>
          </a:p>
          <a:p>
            <a:r>
              <a:rPr lang="es-CL" sz="2800" dirty="0"/>
              <a:t>La lógica del Empirismo Inglés, ¿tiene aún consecuencias? </a:t>
            </a:r>
          </a:p>
          <a:p>
            <a:endParaRPr lang="es-CL" sz="2800" dirty="0"/>
          </a:p>
          <a:p>
            <a:pPr marL="457200" indent="-457200">
              <a:buFont typeface="Wingdings" panose="05000000000000000000" pitchFamily="2" charset="2"/>
              <a:buChar char="v"/>
            </a:pPr>
            <a:r>
              <a:rPr lang="es-CL" sz="2800" dirty="0"/>
              <a:t>Neruda dice que la poesía posee un “</a:t>
            </a:r>
            <a:r>
              <a:rPr lang="es-CL" sz="2800" dirty="0">
                <a:solidFill>
                  <a:srgbClr val="C00000"/>
                </a:solidFill>
              </a:rPr>
              <a:t>RASGO LUMINOSO</a:t>
            </a:r>
            <a:r>
              <a:rPr lang="es-CL" sz="2800" dirty="0"/>
              <a:t>” que todas las criaturas pueden percibir”  ¿será posible? ¿será útil” en términos de Ordine?</a:t>
            </a:r>
          </a:p>
        </p:txBody>
      </p:sp>
    </p:spTree>
    <p:extLst>
      <p:ext uri="{BB962C8B-B14F-4D97-AF65-F5344CB8AC3E}">
        <p14:creationId xmlns:p14="http://schemas.microsoft.com/office/powerpoint/2010/main" val="2264900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D9BD230D-0708-4782-93C2-6421485EDE4E}"/>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D630D25A-547E-4D17-B65E-FA2B88893184}"/>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 xmlns:a16="http://schemas.microsoft.com/office/drawing/2014/main" id="{F39C56FC-EE04-4CE0-8DE2-736A201E9A38}"/>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 xmlns:a16="http://schemas.microsoft.com/office/drawing/2014/main" id="{4EFDF711-98BB-4CEE-83DE-76ABCE1C4F03}"/>
              </a:ext>
            </a:extLst>
          </p:cNvPr>
          <p:cNvPicPr>
            <a:picLocks noChangeAspect="1"/>
          </p:cNvPicPr>
          <p:nvPr/>
        </p:nvPicPr>
        <p:blipFill>
          <a:blip r:embed="rId2"/>
          <a:stretch>
            <a:fillRect/>
          </a:stretch>
        </p:blipFill>
        <p:spPr>
          <a:xfrm>
            <a:off x="7562088" y="833839"/>
            <a:ext cx="3981455" cy="4870281"/>
          </a:xfrm>
          <a:prstGeom prst="rect">
            <a:avLst/>
          </a:prstGeom>
        </p:spPr>
      </p:pic>
      <p:sp>
        <p:nvSpPr>
          <p:cNvPr id="2" name="Título 1">
            <a:extLst>
              <a:ext uri="{FF2B5EF4-FFF2-40B4-BE49-F238E27FC236}">
                <a16:creationId xmlns="" xmlns:a16="http://schemas.microsoft.com/office/drawing/2014/main" id="{31CF51C2-6662-4934-95ED-18C0DD4D4215}"/>
              </a:ext>
            </a:extLst>
          </p:cNvPr>
          <p:cNvSpPr>
            <a:spLocks noGrp="1"/>
          </p:cNvSpPr>
          <p:nvPr>
            <p:ph type="title"/>
          </p:nvPr>
        </p:nvSpPr>
        <p:spPr>
          <a:xfrm>
            <a:off x="649224" y="645106"/>
            <a:ext cx="6574536" cy="1259894"/>
          </a:xfrm>
        </p:spPr>
        <p:txBody>
          <a:bodyPr>
            <a:normAutofit fontScale="90000"/>
          </a:bodyPr>
          <a:lstStyle/>
          <a:p>
            <a:r>
              <a:rPr lang="es-CL" sz="4000" b="1" dirty="0">
                <a:solidFill>
                  <a:schemeClr val="tx1"/>
                </a:solidFill>
              </a:rPr>
              <a:t>Charles Dickens (1812-1870)</a:t>
            </a:r>
          </a:p>
        </p:txBody>
      </p:sp>
      <p:sp>
        <p:nvSpPr>
          <p:cNvPr id="3" name="Marcador de contenido 2">
            <a:extLst>
              <a:ext uri="{FF2B5EF4-FFF2-40B4-BE49-F238E27FC236}">
                <a16:creationId xmlns="" xmlns:a16="http://schemas.microsoft.com/office/drawing/2014/main" id="{22F05CAE-60E0-4B33-887E-897E7577C823}"/>
              </a:ext>
            </a:extLst>
          </p:cNvPr>
          <p:cNvSpPr>
            <a:spLocks noGrp="1"/>
          </p:cNvSpPr>
          <p:nvPr>
            <p:ph idx="1"/>
          </p:nvPr>
        </p:nvSpPr>
        <p:spPr>
          <a:xfrm>
            <a:off x="649224" y="1420838"/>
            <a:ext cx="6778518" cy="4472016"/>
          </a:xfrm>
        </p:spPr>
        <p:txBody>
          <a:bodyPr>
            <a:normAutofit/>
          </a:bodyPr>
          <a:lstStyle/>
          <a:p>
            <a:pPr marL="0" indent="0">
              <a:buNone/>
            </a:pPr>
            <a:r>
              <a:rPr lang="es-CL" sz="2400" dirty="0">
                <a:solidFill>
                  <a:schemeClr val="tx1"/>
                </a:solidFill>
              </a:rPr>
              <a:t>Escritor Inglés que denuncia las injusticias de su época, su obra TEIMPOS DIFÍCILES transcurre en la ciudad ficticia </a:t>
            </a:r>
            <a:r>
              <a:rPr lang="es-CL" sz="2400" b="1" dirty="0" err="1">
                <a:solidFill>
                  <a:srgbClr val="C00000"/>
                </a:solidFill>
              </a:rPr>
              <a:t>Coketown</a:t>
            </a:r>
            <a:r>
              <a:rPr lang="es-CL" sz="2400" b="1" dirty="0">
                <a:solidFill>
                  <a:srgbClr val="C00000"/>
                </a:solidFill>
              </a:rPr>
              <a:t> </a:t>
            </a:r>
          </a:p>
          <a:p>
            <a:pPr>
              <a:buFont typeface="Wingdings" panose="05000000000000000000" pitchFamily="2" charset="2"/>
              <a:buChar char="v"/>
            </a:pPr>
            <a:r>
              <a:rPr lang="es-CL" sz="2400" dirty="0">
                <a:solidFill>
                  <a:schemeClr val="tx1"/>
                </a:solidFill>
              </a:rPr>
              <a:t>Critica la educación del “sólo hacer” impulsada por la revolución Industrial</a:t>
            </a:r>
          </a:p>
          <a:p>
            <a:pPr>
              <a:buFont typeface="Wingdings" panose="05000000000000000000" pitchFamily="2" charset="2"/>
              <a:buChar char="v"/>
            </a:pPr>
            <a:r>
              <a:rPr lang="es-CL" sz="2400" dirty="0">
                <a:solidFill>
                  <a:schemeClr val="tx1"/>
                </a:solidFill>
              </a:rPr>
              <a:t>Realza el valor del circo de la ciudad como lugar del “espíritu y el pensamiento”</a:t>
            </a:r>
          </a:p>
        </p:txBody>
      </p:sp>
    </p:spTree>
    <p:extLst>
      <p:ext uri="{BB962C8B-B14F-4D97-AF65-F5344CB8AC3E}">
        <p14:creationId xmlns:p14="http://schemas.microsoft.com/office/powerpoint/2010/main" val="772016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3" name="Rectangle 8">
            <a:extLst>
              <a:ext uri="{FF2B5EF4-FFF2-40B4-BE49-F238E27FC236}">
                <a16:creationId xmlns="" xmlns:a16="http://schemas.microsoft.com/office/drawing/2014/main" id="{D9BD230D-0708-4782-93C2-6421485EDE4E}"/>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0">
            <a:extLst>
              <a:ext uri="{FF2B5EF4-FFF2-40B4-BE49-F238E27FC236}">
                <a16:creationId xmlns="" xmlns:a16="http://schemas.microsoft.com/office/drawing/2014/main" id="{D630D25A-547E-4D17-B65E-FA2B88893184}"/>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 xmlns:a16="http://schemas.microsoft.com/office/drawing/2014/main" id="{F39C56FC-EE04-4CE0-8DE2-736A201E9A38}"/>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 xmlns:a16="http://schemas.microsoft.com/office/drawing/2014/main" id="{546B6512-E435-4E25-AC37-88FECE6827A0}"/>
              </a:ext>
            </a:extLst>
          </p:cNvPr>
          <p:cNvPicPr>
            <a:picLocks noChangeAspect="1"/>
          </p:cNvPicPr>
          <p:nvPr/>
        </p:nvPicPr>
        <p:blipFill>
          <a:blip r:embed="rId2"/>
          <a:stretch>
            <a:fillRect/>
          </a:stretch>
        </p:blipFill>
        <p:spPr>
          <a:xfrm>
            <a:off x="7562088" y="741072"/>
            <a:ext cx="3981455" cy="5055815"/>
          </a:xfrm>
          <a:prstGeom prst="rect">
            <a:avLst/>
          </a:prstGeom>
        </p:spPr>
      </p:pic>
      <p:sp>
        <p:nvSpPr>
          <p:cNvPr id="3" name="Marcador de contenido 2">
            <a:extLst>
              <a:ext uri="{FF2B5EF4-FFF2-40B4-BE49-F238E27FC236}">
                <a16:creationId xmlns="" xmlns:a16="http://schemas.microsoft.com/office/drawing/2014/main" id="{F91371C4-CCAC-4AE7-AFA3-801DBEB1426D}"/>
              </a:ext>
            </a:extLst>
          </p:cNvPr>
          <p:cNvSpPr>
            <a:spLocks noGrp="1"/>
          </p:cNvSpPr>
          <p:nvPr>
            <p:ph idx="1"/>
          </p:nvPr>
        </p:nvSpPr>
        <p:spPr>
          <a:xfrm>
            <a:off x="649224" y="741072"/>
            <a:ext cx="7059871" cy="3493303"/>
          </a:xfrm>
        </p:spPr>
        <p:txBody>
          <a:bodyPr>
            <a:normAutofit/>
          </a:bodyPr>
          <a:lstStyle/>
          <a:p>
            <a:r>
              <a:rPr lang="es-CL" sz="3200" b="1" dirty="0">
                <a:solidFill>
                  <a:schemeClr val="tx1"/>
                </a:solidFill>
              </a:rPr>
              <a:t>Miguel de Cervantes </a:t>
            </a:r>
            <a:r>
              <a:rPr lang="es-CL" sz="2000" dirty="0">
                <a:solidFill>
                  <a:schemeClr val="tx1"/>
                </a:solidFill>
              </a:rPr>
              <a:t>es un ejemplo citado por su obra “Don Quijote…”</a:t>
            </a:r>
          </a:p>
          <a:p>
            <a:r>
              <a:rPr lang="es-CL" sz="2000" dirty="0">
                <a:solidFill>
                  <a:schemeClr val="tx1"/>
                </a:solidFill>
              </a:rPr>
              <a:t>El autor escribe después de haber sido soldado de guerra y haber perdido parte de un brazo</a:t>
            </a:r>
          </a:p>
          <a:p>
            <a:r>
              <a:rPr lang="es-CL" sz="2000" dirty="0">
                <a:solidFill>
                  <a:schemeClr val="tx1"/>
                </a:solidFill>
              </a:rPr>
              <a:t>El Protagonista es limitado físicamente, iluso, y no recibe recompensas reales por su actuar</a:t>
            </a:r>
          </a:p>
          <a:p>
            <a:r>
              <a:rPr lang="es-CL" sz="2400" b="1" dirty="0">
                <a:solidFill>
                  <a:schemeClr val="tx1"/>
                </a:solidFill>
              </a:rPr>
              <a:t>¿Qué valor hace del Quijote una obra universal vigente hasta hoy?</a:t>
            </a:r>
            <a:endParaRPr lang="es-CL" sz="3600" b="1" dirty="0">
              <a:solidFill>
                <a:schemeClr val="tx1"/>
              </a:solidFill>
            </a:endParaRPr>
          </a:p>
        </p:txBody>
      </p:sp>
      <p:sp>
        <p:nvSpPr>
          <p:cNvPr id="5" name="CuadroTexto 4">
            <a:extLst>
              <a:ext uri="{FF2B5EF4-FFF2-40B4-BE49-F238E27FC236}">
                <a16:creationId xmlns="" xmlns:a16="http://schemas.microsoft.com/office/drawing/2014/main" id="{7553D054-666E-4800-85FF-1DD639A08FBC}"/>
              </a:ext>
            </a:extLst>
          </p:cNvPr>
          <p:cNvSpPr txBox="1"/>
          <p:nvPr/>
        </p:nvSpPr>
        <p:spPr>
          <a:xfrm>
            <a:off x="858129" y="4234375"/>
            <a:ext cx="10684647" cy="3046988"/>
          </a:xfrm>
          <a:prstGeom prst="rect">
            <a:avLst/>
          </a:prstGeom>
          <a:noFill/>
        </p:spPr>
        <p:txBody>
          <a:bodyPr wrap="square" rtlCol="0">
            <a:spAutoFit/>
          </a:bodyPr>
          <a:lstStyle/>
          <a:p>
            <a:r>
              <a:rPr lang="es-CL" sz="2400" b="1" dirty="0">
                <a:solidFill>
                  <a:srgbClr val="C00000"/>
                </a:solidFill>
              </a:rPr>
              <a:t>Consideremos que:</a:t>
            </a:r>
          </a:p>
          <a:p>
            <a:pPr marL="342900" indent="-342900">
              <a:buFont typeface="Wingdings" panose="05000000000000000000" pitchFamily="2" charset="2"/>
              <a:buChar char="v"/>
            </a:pPr>
            <a:r>
              <a:rPr lang="es-CL" sz="2000" b="1" dirty="0"/>
              <a:t>Las novelas de Caballería ya habían perdido</a:t>
            </a:r>
          </a:p>
          <a:p>
            <a:r>
              <a:rPr lang="es-CL" sz="2000" b="1" dirty="0"/>
              <a:t> popularidad y valor a fines del 1500 </a:t>
            </a:r>
          </a:p>
          <a:p>
            <a:r>
              <a:rPr lang="es-CL" sz="2000" b="1" dirty="0"/>
              <a:t>y el Quijote se publica en 1605</a:t>
            </a:r>
          </a:p>
          <a:p>
            <a:pPr marL="342900" indent="-342900">
              <a:buFont typeface="Wingdings" panose="05000000000000000000" pitchFamily="2" charset="2"/>
              <a:buChar char="v"/>
            </a:pPr>
            <a:r>
              <a:rPr lang="es-CL" sz="2000" b="1" dirty="0"/>
              <a:t>Las novelas de Caballería eran consideradas exageradamente fantásticas por la exaltación de sus héroes y hechos ilusorios</a:t>
            </a:r>
          </a:p>
          <a:p>
            <a:pPr marL="342900" indent="-342900">
              <a:buFont typeface="Wingdings" panose="05000000000000000000" pitchFamily="2" charset="2"/>
              <a:buChar char="v"/>
            </a:pPr>
            <a:r>
              <a:rPr lang="es-CL" sz="2000" b="1" dirty="0"/>
              <a:t>Comienzan a ligarse a la ignorancia y poco desarrollo cultural del lector</a:t>
            </a:r>
          </a:p>
          <a:p>
            <a:endParaRPr lang="es-CL" sz="2400" b="1" dirty="0">
              <a:solidFill>
                <a:srgbClr val="C00000"/>
              </a:solidFill>
            </a:endParaRPr>
          </a:p>
          <a:p>
            <a:endParaRPr lang="es-CL" sz="2400" b="1" dirty="0">
              <a:solidFill>
                <a:srgbClr val="C00000"/>
              </a:solidFill>
            </a:endParaRPr>
          </a:p>
        </p:txBody>
      </p:sp>
    </p:spTree>
    <p:extLst>
      <p:ext uri="{BB962C8B-B14F-4D97-AF65-F5344CB8AC3E}">
        <p14:creationId xmlns:p14="http://schemas.microsoft.com/office/powerpoint/2010/main" val="1002093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41D31BC-7D11-4790-9152-1E935494C045}"/>
              </a:ext>
            </a:extLst>
          </p:cNvPr>
          <p:cNvSpPr>
            <a:spLocks noGrp="1"/>
          </p:cNvSpPr>
          <p:nvPr>
            <p:ph type="title"/>
          </p:nvPr>
        </p:nvSpPr>
        <p:spPr>
          <a:xfrm>
            <a:off x="1814733" y="306333"/>
            <a:ext cx="9689880" cy="1280890"/>
          </a:xfrm>
        </p:spPr>
        <p:txBody>
          <a:bodyPr>
            <a:normAutofit fontScale="90000"/>
          </a:bodyPr>
          <a:lstStyle/>
          <a:p>
            <a:r>
              <a:rPr lang="es-CL" b="1" dirty="0"/>
              <a:t>Revisemos las siguientes citas para encontrar qué aportan a la visión de Ordine</a:t>
            </a:r>
          </a:p>
        </p:txBody>
      </p:sp>
      <p:sp>
        <p:nvSpPr>
          <p:cNvPr id="3" name="Marcador de contenido 2">
            <a:extLst>
              <a:ext uri="{FF2B5EF4-FFF2-40B4-BE49-F238E27FC236}">
                <a16:creationId xmlns="" xmlns:a16="http://schemas.microsoft.com/office/drawing/2014/main" id="{FA70928B-746C-43FD-93EC-370CDFC89179}"/>
              </a:ext>
            </a:extLst>
          </p:cNvPr>
          <p:cNvSpPr>
            <a:spLocks noGrp="1"/>
          </p:cNvSpPr>
          <p:nvPr>
            <p:ph idx="1"/>
          </p:nvPr>
        </p:nvSpPr>
        <p:spPr>
          <a:xfrm>
            <a:off x="914401" y="1697502"/>
            <a:ext cx="10916528" cy="5160498"/>
          </a:xfrm>
        </p:spPr>
        <p:txBody>
          <a:bodyPr>
            <a:normAutofit/>
          </a:bodyPr>
          <a:lstStyle/>
          <a:p>
            <a:r>
              <a:rPr lang="es-CL" sz="2800" b="1" dirty="0">
                <a:solidFill>
                  <a:schemeClr val="tx1"/>
                </a:solidFill>
              </a:rPr>
              <a:t>“</a:t>
            </a:r>
            <a:r>
              <a:rPr lang="es-CL" sz="2600" dirty="0">
                <a:solidFill>
                  <a:schemeClr val="tx1"/>
                </a:solidFill>
              </a:rPr>
              <a:t>Al ofrecer a su amada la primera guirnalda de flores, el hombre primitivo se eleva sobre la bestia; saltando sobre las necesidades burdas de la naturaleza, se hace humano; percibiendo la sutil utilidad de lo inútil, </a:t>
            </a:r>
            <a:r>
              <a:rPr lang="es-CL" sz="2600" b="1" dirty="0">
                <a:solidFill>
                  <a:schemeClr val="tx1"/>
                </a:solidFill>
              </a:rPr>
              <a:t>entra en el reino del arte</a:t>
            </a:r>
            <a:r>
              <a:rPr lang="es-CL" sz="2600" dirty="0">
                <a:solidFill>
                  <a:schemeClr val="tx1"/>
                </a:solidFill>
              </a:rPr>
              <a:t>” p. 73  </a:t>
            </a:r>
            <a:r>
              <a:rPr lang="es-CL" sz="2600" dirty="0" err="1">
                <a:solidFill>
                  <a:schemeClr val="tx1"/>
                </a:solidFill>
              </a:rPr>
              <a:t>Kakuzo</a:t>
            </a:r>
            <a:r>
              <a:rPr lang="es-CL" sz="2600" dirty="0">
                <a:solidFill>
                  <a:schemeClr val="tx1"/>
                </a:solidFill>
              </a:rPr>
              <a:t> </a:t>
            </a:r>
            <a:r>
              <a:rPr lang="es-CL" sz="2600" dirty="0" err="1">
                <a:solidFill>
                  <a:schemeClr val="tx1"/>
                </a:solidFill>
              </a:rPr>
              <a:t>Okakura</a:t>
            </a:r>
            <a:r>
              <a:rPr lang="es-CL" sz="2600" dirty="0">
                <a:solidFill>
                  <a:schemeClr val="tx1"/>
                </a:solidFill>
              </a:rPr>
              <a:t> (Filósofo japonés)</a:t>
            </a:r>
          </a:p>
          <a:p>
            <a:endParaRPr lang="es-CL" sz="2400" dirty="0">
              <a:solidFill>
                <a:schemeClr val="tx1"/>
              </a:solidFill>
            </a:endParaRPr>
          </a:p>
          <a:p>
            <a:r>
              <a:rPr lang="es-CL" sz="2800" b="1" dirty="0">
                <a:solidFill>
                  <a:schemeClr val="tx1"/>
                </a:solidFill>
              </a:rPr>
              <a:t>“</a:t>
            </a:r>
            <a:r>
              <a:rPr lang="es-CL" sz="2600" dirty="0">
                <a:solidFill>
                  <a:schemeClr val="tx1"/>
                </a:solidFill>
              </a:rPr>
              <a:t>El empeño que los hombres ponen en actividades que parecen </a:t>
            </a:r>
            <a:r>
              <a:rPr lang="es-CL" sz="2600" b="1" dirty="0">
                <a:solidFill>
                  <a:schemeClr val="tx1"/>
                </a:solidFill>
              </a:rPr>
              <a:t>absolutamente gratuitas</a:t>
            </a:r>
            <a:r>
              <a:rPr lang="es-CL" sz="2600" dirty="0">
                <a:solidFill>
                  <a:schemeClr val="tx1"/>
                </a:solidFill>
              </a:rPr>
              <a:t>, sin otro fin que entretenimiento o satisfacción… resulta ser esencial en un ámbito que nadie había previsto… Esto es tan cierto para la </a:t>
            </a:r>
            <a:r>
              <a:rPr lang="es-CL" sz="2600" b="1" dirty="0">
                <a:solidFill>
                  <a:schemeClr val="tx1"/>
                </a:solidFill>
              </a:rPr>
              <a:t>poesía</a:t>
            </a:r>
            <a:r>
              <a:rPr lang="es-CL" sz="2600" dirty="0">
                <a:solidFill>
                  <a:schemeClr val="tx1"/>
                </a:solidFill>
              </a:rPr>
              <a:t> y el </a:t>
            </a:r>
            <a:r>
              <a:rPr lang="es-CL" sz="2600" b="1" dirty="0">
                <a:solidFill>
                  <a:schemeClr val="tx1"/>
                </a:solidFill>
              </a:rPr>
              <a:t>arte</a:t>
            </a:r>
            <a:r>
              <a:rPr lang="es-CL" sz="2600" dirty="0">
                <a:solidFill>
                  <a:schemeClr val="tx1"/>
                </a:solidFill>
              </a:rPr>
              <a:t>, como lo es para la </a:t>
            </a:r>
            <a:r>
              <a:rPr lang="es-CL" sz="2600" b="1" dirty="0">
                <a:solidFill>
                  <a:schemeClr val="tx1"/>
                </a:solidFill>
              </a:rPr>
              <a:t>ciencia</a:t>
            </a:r>
            <a:r>
              <a:rPr lang="es-CL" sz="2600" dirty="0">
                <a:solidFill>
                  <a:schemeClr val="tx1"/>
                </a:solidFill>
              </a:rPr>
              <a:t> y la </a:t>
            </a:r>
            <a:r>
              <a:rPr lang="es-CL" sz="2600" b="1" dirty="0">
                <a:solidFill>
                  <a:schemeClr val="tx1"/>
                </a:solidFill>
              </a:rPr>
              <a:t>tecnología</a:t>
            </a:r>
            <a:r>
              <a:rPr lang="es-CL" sz="2600" dirty="0">
                <a:solidFill>
                  <a:schemeClr val="tx1"/>
                </a:solidFill>
              </a:rPr>
              <a:t>”</a:t>
            </a:r>
          </a:p>
        </p:txBody>
      </p:sp>
    </p:spTree>
    <p:extLst>
      <p:ext uri="{BB962C8B-B14F-4D97-AF65-F5344CB8AC3E}">
        <p14:creationId xmlns:p14="http://schemas.microsoft.com/office/powerpoint/2010/main" val="4283517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1F412131-3493-46E2-AD4C-D8CFEB8E1268}"/>
              </a:ext>
            </a:extLst>
          </p:cNvPr>
          <p:cNvSpPr>
            <a:spLocks noGrp="1"/>
          </p:cNvSpPr>
          <p:nvPr>
            <p:ph idx="1"/>
          </p:nvPr>
        </p:nvSpPr>
        <p:spPr>
          <a:xfrm>
            <a:off x="1181686" y="773723"/>
            <a:ext cx="10128739" cy="5137499"/>
          </a:xfrm>
        </p:spPr>
        <p:txBody>
          <a:bodyPr>
            <a:normAutofit/>
          </a:bodyPr>
          <a:lstStyle/>
          <a:p>
            <a:r>
              <a:rPr lang="es-CL" sz="2800" dirty="0">
                <a:solidFill>
                  <a:schemeClr val="tx1"/>
                </a:solidFill>
              </a:rPr>
              <a:t>A propósito de la reducción en los Presupuestos de Cultura:</a:t>
            </a:r>
          </a:p>
          <a:p>
            <a:endParaRPr lang="es-CL" sz="2800" dirty="0">
              <a:solidFill>
                <a:schemeClr val="tx1"/>
              </a:solidFill>
            </a:endParaRPr>
          </a:p>
          <a:p>
            <a:pPr algn="r"/>
            <a:r>
              <a:rPr lang="es-CL" sz="2800" dirty="0">
                <a:solidFill>
                  <a:schemeClr val="tx1"/>
                </a:solidFill>
              </a:rPr>
              <a:t>“Si quiero ardientemente y apasionadamente el pan del obrero, el pan del trabajador, que es un hermano, quiero además el pan de la vida, el pan del pensamiento, que es también pan de la vida”</a:t>
            </a:r>
          </a:p>
          <a:p>
            <a:pPr marL="0" indent="0" algn="r">
              <a:buNone/>
            </a:pPr>
            <a:r>
              <a:rPr lang="es-CL" sz="2800" dirty="0" err="1">
                <a:solidFill>
                  <a:schemeClr val="tx1"/>
                </a:solidFill>
              </a:rPr>
              <a:t>Victor</a:t>
            </a:r>
            <a:r>
              <a:rPr lang="es-CL" sz="2800" dirty="0">
                <a:solidFill>
                  <a:schemeClr val="tx1"/>
                </a:solidFill>
              </a:rPr>
              <a:t> Hugo</a:t>
            </a:r>
            <a:r>
              <a:rPr lang="es-CL" sz="2400" dirty="0">
                <a:solidFill>
                  <a:schemeClr val="tx1"/>
                </a:solidFill>
              </a:rPr>
              <a:t>, 1848</a:t>
            </a:r>
          </a:p>
        </p:txBody>
      </p:sp>
    </p:spTree>
    <p:extLst>
      <p:ext uri="{BB962C8B-B14F-4D97-AF65-F5344CB8AC3E}">
        <p14:creationId xmlns:p14="http://schemas.microsoft.com/office/powerpoint/2010/main" val="102644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5F59BCE-3871-4BB7-9223-948A4CA5C21C}"/>
              </a:ext>
            </a:extLst>
          </p:cNvPr>
          <p:cNvSpPr>
            <a:spLocks noGrp="1"/>
          </p:cNvSpPr>
          <p:nvPr>
            <p:ph type="title"/>
          </p:nvPr>
        </p:nvSpPr>
        <p:spPr>
          <a:xfrm>
            <a:off x="2916482" y="3676799"/>
            <a:ext cx="8911687" cy="1280890"/>
          </a:xfrm>
        </p:spPr>
        <p:txBody>
          <a:bodyPr>
            <a:normAutofit fontScale="90000"/>
          </a:bodyPr>
          <a:lstStyle/>
          <a:p>
            <a:r>
              <a:rPr lang="es-CL" dirty="0"/>
              <a:t>Ilustraciones de Tiempos Difíciles y por </a:t>
            </a:r>
            <a:r>
              <a:rPr lang="es-CL" dirty="0" err="1"/>
              <a:t>Gustave</a:t>
            </a:r>
            <a:r>
              <a:rPr lang="es-CL" dirty="0"/>
              <a:t> Doré (1861)  y Rafael Barradas1921</a:t>
            </a:r>
          </a:p>
        </p:txBody>
      </p:sp>
    </p:spTree>
    <p:extLst>
      <p:ext uri="{BB962C8B-B14F-4D97-AF65-F5344CB8AC3E}">
        <p14:creationId xmlns:p14="http://schemas.microsoft.com/office/powerpoint/2010/main" val="4028514261"/>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Espiral">
  <a:themeElements>
    <a:clrScheme name="Personalizado 1">
      <a:dk1>
        <a:srgbClr val="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Espiral">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
  <TotalTime>319</TotalTime>
  <Words>769</Words>
  <Application>Microsoft Office PowerPoint</Application>
  <PresentationFormat>Panorámica</PresentationFormat>
  <Paragraphs>44</Paragraphs>
  <Slides>18</Slides>
  <Notes>0</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18</vt:i4>
      </vt:variant>
    </vt:vector>
  </HeadingPairs>
  <TitlesOfParts>
    <vt:vector size="27" baseType="lpstr">
      <vt:lpstr>Arial</vt:lpstr>
      <vt:lpstr>Calibri</vt:lpstr>
      <vt:lpstr>Calibri Light</vt:lpstr>
      <vt:lpstr>Century Gothic</vt:lpstr>
      <vt:lpstr>Wingdings</vt:lpstr>
      <vt:lpstr>Wingdings 2</vt:lpstr>
      <vt:lpstr>Wingdings 3</vt:lpstr>
      <vt:lpstr>HDOfficeLightV0</vt:lpstr>
      <vt:lpstr>Espiral</vt:lpstr>
      <vt:lpstr>Ordine y el valor de  los clásicos</vt:lpstr>
      <vt:lpstr>Boccaccio: Pan y poesía</vt:lpstr>
      <vt:lpstr>Entre Locke, García Lorca y Neruda</vt:lpstr>
      <vt:lpstr>Presentación de PowerPoint</vt:lpstr>
      <vt:lpstr>Charles Dickens (1812-1870)</vt:lpstr>
      <vt:lpstr>Presentación de PowerPoint</vt:lpstr>
      <vt:lpstr>Revisemos las siguientes citas para encontrar qué aportan a la visión de Ordine</vt:lpstr>
      <vt:lpstr>Presentación de PowerPoint</vt:lpstr>
      <vt:lpstr>Ilustraciones de Tiempos Difíciles y por Gustave Doré (1861)  y Rafael Barradas1921</vt:lpstr>
      <vt:lpstr>Presentación de PowerPoint</vt:lpstr>
      <vt:lpstr>Presentación de PowerPoint</vt:lpstr>
      <vt:lpstr>Presentación de PowerPoint</vt:lpstr>
      <vt:lpstr>Presentación de PowerPoint</vt:lpstr>
      <vt:lpstr>Ilustraciones de don Quijote por Gustave Doré,  Paolo Picasso y Salvador Dalí</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Paula Giovanetti</dc:creator>
  <cp:lastModifiedBy>Adquisiciones</cp:lastModifiedBy>
  <cp:revision>24</cp:revision>
  <dcterms:created xsi:type="dcterms:W3CDTF">2018-04-01T21:29:01Z</dcterms:created>
  <dcterms:modified xsi:type="dcterms:W3CDTF">2018-04-16T20:03:01Z</dcterms:modified>
</cp:coreProperties>
</file>